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</p:sldIdLst>
  <p:sldSz cx="18288000" cy="10287000"/>
  <p:notesSz cx="6858000" cy="9144000"/>
  <p:embeddedFontLst>
    <p:embeddedFont>
      <p:font typeface="TDTD순고딕" panose="020B0600000101010101" charset="-127"/>
      <p:regular r:id="rId32"/>
    </p:embeddedFont>
    <p:embeddedFont>
      <p:font typeface="TDTD한강고딕" panose="020B0600000101010101" charset="-127"/>
      <p:regular r:id="rId33"/>
    </p:embeddedFont>
    <p:embeddedFont>
      <p:font typeface="각진펜" panose="020B0600000101010101" charset="-127"/>
      <p:regular r:id="rId34"/>
    </p:embeddedFont>
    <p:embeddedFont>
      <p:font typeface="각진펜 Bold" panose="020B0600000101010101" charset="-127"/>
      <p:regular r:id="rId35"/>
    </p:embeddedFont>
    <p:embeddedFont>
      <p:font typeface="윤고딕" panose="020B0600000101010101" charset="-127"/>
      <p:regular r:id="rId36"/>
    </p:embeddedFont>
    <p:embeddedFont>
      <p:font typeface="윤고딕 Bold" panose="020B0600000101010101" charset="-127"/>
      <p:regular r:id="rId37"/>
    </p:embeddedFont>
    <p:embeddedFont>
      <p:font typeface="윤고딕 Light" panose="020B0600000101010101" charset="-127"/>
      <p:regular r:id="rId38"/>
    </p:embeddedFont>
    <p:embeddedFont>
      <p:font typeface="윤고딕 Semi-Bold" panose="020B0600000101010101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5E07B-1EBE-4C4B-8138-535AA37CF878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F7E1-CEB7-4AD6-8965-B7E6DF1F8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8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0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769610" y="669032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504229" y="4450357"/>
            <a:ext cx="1306837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영화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계절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관객수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65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610" y="2979492"/>
            <a:ext cx="145376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01월 27일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월요일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03592" y="7770308"/>
            <a:ext cx="5903627" cy="68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1963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스마트팩토리혁신을 위한 AI 솔루션 개발자 양성과정 </a:t>
            </a:r>
          </a:p>
          <a:p>
            <a:pPr algn="r">
              <a:lnSpc>
                <a:spcPts val="2748"/>
              </a:lnSpc>
              <a:spcBef>
                <a:spcPct val="0"/>
              </a:spcBef>
            </a:pPr>
            <a:endParaRPr lang="en-US" sz="1963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10076" y="8415199"/>
            <a:ext cx="1097142" cy="6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5"/>
              </a:lnSpc>
            </a:pPr>
            <a:r>
              <a:rPr lang="en-US" sz="1961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오시윤</a:t>
            </a:r>
          </a:p>
          <a:p>
            <a:pPr algn="r">
              <a:lnSpc>
                <a:spcPts val="2745"/>
              </a:lnSpc>
              <a:spcBef>
                <a:spcPct val="0"/>
              </a:spcBef>
            </a:pPr>
            <a:endParaRPr lang="en-US" sz="1961">
              <a:solidFill>
                <a:srgbClr val="545454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90378" y="2891828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90378" y="3761369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90378" y="4630910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0378" y="8149940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0378" y="6009008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9" y="0"/>
                </a:lnTo>
                <a:lnTo>
                  <a:pt x="11301259" y="1864707"/>
                </a:lnTo>
                <a:lnTo>
                  <a:pt x="0" y="186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27630" y="2997668"/>
            <a:ext cx="4584686" cy="5606344"/>
          </a:xfrm>
          <a:custGeom>
            <a:avLst/>
            <a:gdLst/>
            <a:ahLst/>
            <a:cxnLst/>
            <a:rect l="l" t="t" r="r" b="b"/>
            <a:pathLst>
              <a:path w="4584686" h="5606344">
                <a:moveTo>
                  <a:pt x="0" y="0"/>
                </a:moveTo>
                <a:lnTo>
                  <a:pt x="4584687" y="0"/>
                </a:lnTo>
                <a:lnTo>
                  <a:pt x="4584687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203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전 6043 rows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801" y="2510828"/>
            <a:ext cx="7581055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ctr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컬럼 삭제 및 컬럼명 변경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8EA41-F89E-4AA5-A257-35057023E17C}"/>
              </a:ext>
            </a:extLst>
          </p:cNvPr>
          <p:cNvSpPr txBox="1"/>
          <p:nvPr/>
        </p:nvSpPr>
        <p:spPr>
          <a:xfrm>
            <a:off x="7716328" y="4045684"/>
            <a:ext cx="9144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불필요한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삭제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movie.drop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(columns={'NO','DRCTR_NM','MAKR_NM','INCME_CMPNY_NM','MOVIE_TY_NM','MOVIE_STLE_NM','NLTY_NM','SALES_PRICE',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'SEOUL_SALES_PRICE','SEOUL_VIEWNG_NMPR_CO' ,'MOVIE_SDIV_NM’})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컬럼명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변경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movies.rename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{'MOVIE_NM':'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영화제목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'DISTB_CMPNY_NM':'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유통회사명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'OPN_DE':'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개봉일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'TOT_SCRN_CO':'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'VIEWNG_NMPR_CO':'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'GENRE_NM':'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'GRAD_NM':'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'네이버_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'씨네21_평점':'씨네21_평점'})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4135" y="3006560"/>
            <a:ext cx="5841548" cy="5200625"/>
          </a:xfrm>
          <a:custGeom>
            <a:avLst/>
            <a:gdLst/>
            <a:ahLst/>
            <a:cxnLst/>
            <a:rect l="l" t="t" r="r" b="b"/>
            <a:pathLst>
              <a:path w="5841548" h="5200625">
                <a:moveTo>
                  <a:pt x="0" y="0"/>
                </a:moveTo>
                <a:lnTo>
                  <a:pt x="5841548" y="0"/>
                </a:lnTo>
                <a:lnTo>
                  <a:pt x="5841548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752" y="2626400"/>
            <a:ext cx="5194686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결측치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683" y="3904959"/>
            <a:ext cx="8371081" cy="507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총스크린수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(median)</a:t>
            </a:r>
          </a:p>
          <a:p>
            <a:pPr algn="ctr">
              <a:lnSpc>
                <a:spcPts val="2800"/>
              </a:lnSpc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str.replace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(',','').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astype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(np.float32)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median_screen_count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'].median()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(mean)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movies_visitors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naver_mean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cine_mean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'])['씨네21_평점'].mean().unstack()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</a:t>
            </a: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(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']+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['씨네21_평점']) /2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3024" y="4062415"/>
            <a:ext cx="130760" cy="1307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3905" y="5778638"/>
            <a:ext cx="130760" cy="1307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35979" y="7756382"/>
            <a:ext cx="130760" cy="1307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865" y="3006560"/>
            <a:ext cx="5362657" cy="5259197"/>
          </a:xfrm>
          <a:custGeom>
            <a:avLst/>
            <a:gdLst/>
            <a:ahLst/>
            <a:cxnLst/>
            <a:rect l="l" t="t" r="r" b="b"/>
            <a:pathLst>
              <a:path w="5362657" h="5259197">
                <a:moveTo>
                  <a:pt x="0" y="0"/>
                </a:moveTo>
                <a:lnTo>
                  <a:pt x="5362657" y="0"/>
                </a:lnTo>
                <a:lnTo>
                  <a:pt x="5362657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2935" y="3006560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후 5999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0586" y="2891828"/>
            <a:ext cx="8093653" cy="7148331"/>
          </a:xfrm>
          <a:custGeom>
            <a:avLst/>
            <a:gdLst/>
            <a:ahLst/>
            <a:cxnLst/>
            <a:rect l="l" t="t" r="r" b="b"/>
            <a:pathLst>
              <a:path w="8093653" h="7148331">
                <a:moveTo>
                  <a:pt x="0" y="0"/>
                </a:moveTo>
                <a:lnTo>
                  <a:pt x="8093653" y="0"/>
                </a:lnTo>
                <a:lnTo>
                  <a:pt x="8093653" y="7148331"/>
                </a:lnTo>
                <a:lnTo>
                  <a:pt x="0" y="714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981" y="5190491"/>
            <a:ext cx="6793453" cy="171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Heatmap 을 사용하여 상관관계 분석</a:t>
            </a:r>
          </a:p>
          <a:p>
            <a:pPr algn="ctr">
              <a:lnSpc>
                <a:spcPts val="3275"/>
              </a:lnSpc>
            </a:pPr>
            <a:endParaRPr lang="en-US" sz="31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수와 관객 수의 상관계수는 0.4로, 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 증가가 관객 수 증가에 기여함.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9888" y="2951666"/>
            <a:ext cx="12335714" cy="6306634"/>
          </a:xfrm>
          <a:custGeom>
            <a:avLst/>
            <a:gdLst/>
            <a:ahLst/>
            <a:cxnLst/>
            <a:rect l="l" t="t" r="r" b="b"/>
            <a:pathLst>
              <a:path w="12335714" h="6306634">
                <a:moveTo>
                  <a:pt x="0" y="0"/>
                </a:moveTo>
                <a:lnTo>
                  <a:pt x="12335714" y="0"/>
                </a:lnTo>
                <a:lnTo>
                  <a:pt x="12335714" y="6306634"/>
                </a:lnTo>
                <a:lnTo>
                  <a:pt x="0" y="6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5411" y="5428107"/>
            <a:ext cx="6046512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드라마와 애니메이션이 개봉작 수 </a:t>
            </a:r>
          </a:p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상위를 차지하며, 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성인영화와 서양영화는 가장 적음.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5025" y="3072803"/>
            <a:ext cx="13656398" cy="6025886"/>
          </a:xfrm>
          <a:custGeom>
            <a:avLst/>
            <a:gdLst/>
            <a:ahLst/>
            <a:cxnLst/>
            <a:rect l="l" t="t" r="r" b="b"/>
            <a:pathLst>
              <a:path w="13656398" h="6025886">
                <a:moveTo>
                  <a:pt x="0" y="0"/>
                </a:moveTo>
                <a:lnTo>
                  <a:pt x="13656399" y="0"/>
                </a:lnTo>
                <a:lnTo>
                  <a:pt x="13656399" y="6025886"/>
                </a:lnTo>
                <a:lnTo>
                  <a:pt x="0" y="6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380" y="5422171"/>
            <a:ext cx="429657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사극 장르는 평균 관객 수가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가장 높아 관객의 관심이 집중되는 장르임.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326" y="2891828"/>
            <a:ext cx="12241629" cy="6641084"/>
          </a:xfrm>
          <a:custGeom>
            <a:avLst/>
            <a:gdLst/>
            <a:ahLst/>
            <a:cxnLst/>
            <a:rect l="l" t="t" r="r" b="b"/>
            <a:pathLst>
              <a:path w="12241629" h="6641084">
                <a:moveTo>
                  <a:pt x="0" y="0"/>
                </a:moveTo>
                <a:lnTo>
                  <a:pt x="12241628" y="0"/>
                </a:lnTo>
                <a:lnTo>
                  <a:pt x="12241628" y="6641083"/>
                </a:lnTo>
                <a:lnTo>
                  <a:pt x="0" y="6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2954" y="5347002"/>
            <a:ext cx="4865046" cy="8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8월과11월에 개봉 영화가 집중되어 계절적 영향이 보이는듯 함.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2891828"/>
            <a:ext cx="10768187" cy="6902323"/>
          </a:xfrm>
          <a:custGeom>
            <a:avLst/>
            <a:gdLst/>
            <a:ahLst/>
            <a:cxnLst/>
            <a:rect l="l" t="t" r="r" b="b"/>
            <a:pathLst>
              <a:path w="10768187" h="6902323">
                <a:moveTo>
                  <a:pt x="0" y="0"/>
                </a:moveTo>
                <a:lnTo>
                  <a:pt x="10768187" y="0"/>
                </a:lnTo>
                <a:lnTo>
                  <a:pt x="10768187" y="6902323"/>
                </a:lnTo>
                <a:lnTo>
                  <a:pt x="0" y="69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270" y="5127424"/>
            <a:ext cx="5310696" cy="12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씨네21은 네이버보다 </a:t>
            </a:r>
          </a:p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평점이 낮으며, 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평점은 관객 수 증가에 일부 영향을 미침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2891828"/>
            <a:ext cx="13363411" cy="6815340"/>
          </a:xfrm>
          <a:custGeom>
            <a:avLst/>
            <a:gdLst/>
            <a:ahLst/>
            <a:cxnLst/>
            <a:rect l="l" t="t" r="r" b="b"/>
            <a:pathLst>
              <a:path w="13363411" h="6815340">
                <a:moveTo>
                  <a:pt x="0" y="0"/>
                </a:moveTo>
                <a:lnTo>
                  <a:pt x="13363411" y="0"/>
                </a:lnTo>
                <a:lnTo>
                  <a:pt x="13363411" y="6815340"/>
                </a:lnTo>
                <a:lnTo>
                  <a:pt x="0" y="68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60" y="4753126"/>
            <a:ext cx="4835640" cy="30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등급)[관람객] </a:t>
            </a:r>
          </a:p>
          <a:p>
            <a:pPr algn="ctr">
              <a:lnSpc>
                <a:spcPts val="2977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mog = movies_mean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.groupby(['장르', '등급'])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['관람객수'].sum().reset_index()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sns.barplot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(data=mog, x='장르', y='관람객수', hue='등급', palette='Set2')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55777" y="4952968"/>
            <a:ext cx="176155" cy="176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3291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922964" y="876300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039" y="1515720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7D8C3A32-5D17-5643-09B6-7969AC4E9D95}"/>
              </a:ext>
            </a:extLst>
          </p:cNvPr>
          <p:cNvSpPr txBox="1"/>
          <p:nvPr/>
        </p:nvSpPr>
        <p:spPr>
          <a:xfrm>
            <a:off x="2614419" y="5959430"/>
            <a:ext cx="7841428" cy="31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활용데이터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병합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상관분석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그룹화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1AC1B849-7C75-62CA-9EF3-2A0A6AEBD98E}"/>
              </a:ext>
            </a:extLst>
          </p:cNvPr>
          <p:cNvSpPr txBox="1"/>
          <p:nvPr/>
        </p:nvSpPr>
        <p:spPr>
          <a:xfrm>
            <a:off x="2549470" y="2437960"/>
            <a:ext cx="4194212" cy="312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사용데이터</a:t>
            </a:r>
            <a:r>
              <a:rPr lang="en-US" altLang="ko-KR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출처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개발환경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8E4317D-A6D6-A814-CA88-711A51DBA0EA}"/>
              </a:ext>
            </a:extLst>
          </p:cNvPr>
          <p:cNvSpPr txBox="1"/>
          <p:nvPr/>
        </p:nvSpPr>
        <p:spPr>
          <a:xfrm>
            <a:off x="1755134" y="242843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BA17910E-76E5-B07B-146F-B5052C9F099E}"/>
              </a:ext>
            </a:extLst>
          </p:cNvPr>
          <p:cNvSpPr txBox="1"/>
          <p:nvPr/>
        </p:nvSpPr>
        <p:spPr>
          <a:xfrm>
            <a:off x="1758447" y="5940212"/>
            <a:ext cx="722723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EB9FB443-F098-EEEC-794B-48B91B41F6F6}"/>
              </a:ext>
            </a:extLst>
          </p:cNvPr>
          <p:cNvSpPr txBox="1"/>
          <p:nvPr/>
        </p:nvSpPr>
        <p:spPr>
          <a:xfrm>
            <a:off x="8981165" y="274691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77AE1BF-336E-99D9-F4D9-95477E7ACD08}"/>
              </a:ext>
            </a:extLst>
          </p:cNvPr>
          <p:cNvSpPr txBox="1"/>
          <p:nvPr/>
        </p:nvSpPr>
        <p:spPr>
          <a:xfrm>
            <a:off x="9883964" y="2775491"/>
            <a:ext cx="6632337" cy="164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Deep Neural Network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DNN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322C3D5B-BD2E-2846-CE38-CC3C7C8CAFD1}"/>
              </a:ext>
            </a:extLst>
          </p:cNvPr>
          <p:cNvSpPr txBox="1"/>
          <p:nvPr/>
        </p:nvSpPr>
        <p:spPr>
          <a:xfrm>
            <a:off x="8981165" y="512504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15ED4658-51CE-A192-C5BB-13C7C1B66870}"/>
              </a:ext>
            </a:extLst>
          </p:cNvPr>
          <p:cNvSpPr txBox="1"/>
          <p:nvPr/>
        </p:nvSpPr>
        <p:spPr>
          <a:xfrm>
            <a:off x="9883964" y="5134567"/>
            <a:ext cx="6632337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fastAPI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3B8FEF03-4A24-3CE3-1D48-62AA97C624D6}"/>
              </a:ext>
            </a:extLst>
          </p:cNvPr>
          <p:cNvSpPr txBox="1"/>
          <p:nvPr/>
        </p:nvSpPr>
        <p:spPr>
          <a:xfrm>
            <a:off x="8981165" y="7181278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7F8AA472-26A7-179F-238E-721F103CBFA2}"/>
              </a:ext>
            </a:extLst>
          </p:cNvPr>
          <p:cNvSpPr txBox="1"/>
          <p:nvPr/>
        </p:nvSpPr>
        <p:spPr>
          <a:xfrm>
            <a:off x="9739821" y="7190803"/>
            <a:ext cx="6231577" cy="159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연구의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시사점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0285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54679"/>
            <a:ext cx="11992768" cy="7015770"/>
          </a:xfrm>
          <a:custGeom>
            <a:avLst/>
            <a:gdLst/>
            <a:ahLst/>
            <a:cxnLst/>
            <a:rect l="l" t="t" r="r" b="b"/>
            <a:pathLst>
              <a:path w="11992768" h="7015770">
                <a:moveTo>
                  <a:pt x="0" y="0"/>
                </a:moveTo>
                <a:lnTo>
                  <a:pt x="11992768" y="0"/>
                </a:lnTo>
                <a:lnTo>
                  <a:pt x="11992768" y="7015769"/>
                </a:lnTo>
                <a:lnTo>
                  <a:pt x="0" y="701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6180" y="2636180"/>
            <a:ext cx="4835640" cy="3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등급별 장르 개봉편수 그래프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1468" y="3701305"/>
            <a:ext cx="4835640" cy="4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등급)[개봉월]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movie_grade = movies_mean.groupby(['장르','등급'])[['개봉월']]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.count().reset_index()</a:t>
            </a:r>
          </a:p>
          <a:p>
            <a:pPr algn="ctr">
              <a:lnSpc>
                <a:spcPts val="2977"/>
              </a:lnSpc>
            </a:pPr>
            <a:endParaRPr lang="en-US" sz="2126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sns.catplot(data=movie_grade,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x='등급별', y='개봉편수', hue='장르',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kind='bar', col='등급별',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sharey=False, sharex=False,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height=3.5, aspect=1.5,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col_wrap=2)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plt.show()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83130" y="3214658"/>
            <a:ext cx="8571130" cy="2341904"/>
          </a:xfrm>
          <a:custGeom>
            <a:avLst/>
            <a:gdLst/>
            <a:ahLst/>
            <a:cxnLst/>
            <a:rect l="l" t="t" r="r" b="b"/>
            <a:pathLst>
              <a:path w="8571130" h="2341904">
                <a:moveTo>
                  <a:pt x="0" y="0"/>
                </a:moveTo>
                <a:lnTo>
                  <a:pt x="8571130" y="0"/>
                </a:lnTo>
                <a:lnTo>
                  <a:pt x="8571130" y="2341904"/>
                </a:lnTo>
                <a:lnTo>
                  <a:pt x="0" y="2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130" y="5943486"/>
            <a:ext cx="7684249" cy="533801"/>
          </a:xfrm>
          <a:custGeom>
            <a:avLst/>
            <a:gdLst/>
            <a:ahLst/>
            <a:cxnLst/>
            <a:rect l="l" t="t" r="r" b="b"/>
            <a:pathLst>
              <a:path w="7684249" h="533801">
                <a:moveTo>
                  <a:pt x="0" y="0"/>
                </a:moveTo>
                <a:lnTo>
                  <a:pt x="7684249" y="0"/>
                </a:lnTo>
                <a:lnTo>
                  <a:pt x="7684249" y="533801"/>
                </a:lnTo>
                <a:lnTo>
                  <a:pt x="0" y="53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130" y="6822432"/>
            <a:ext cx="8571130" cy="1029245"/>
          </a:xfrm>
          <a:custGeom>
            <a:avLst/>
            <a:gdLst/>
            <a:ahLst/>
            <a:cxnLst/>
            <a:rect l="l" t="t" r="r" b="b"/>
            <a:pathLst>
              <a:path w="8571130" h="1029245">
                <a:moveTo>
                  <a:pt x="0" y="0"/>
                </a:moveTo>
                <a:lnTo>
                  <a:pt x="8571130" y="0"/>
                </a:lnTo>
                <a:lnTo>
                  <a:pt x="8571130" y="1029245"/>
                </a:lnTo>
                <a:lnTo>
                  <a:pt x="0" y="1029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3130" y="8242202"/>
            <a:ext cx="8571130" cy="647896"/>
          </a:xfrm>
          <a:custGeom>
            <a:avLst/>
            <a:gdLst/>
            <a:ahLst/>
            <a:cxnLst/>
            <a:rect l="l" t="t" r="r" b="b"/>
            <a:pathLst>
              <a:path w="8571130" h="647896">
                <a:moveTo>
                  <a:pt x="0" y="0"/>
                </a:moveTo>
                <a:lnTo>
                  <a:pt x="8571130" y="0"/>
                </a:lnTo>
                <a:lnTo>
                  <a:pt x="8571130" y="647896"/>
                </a:lnTo>
                <a:lnTo>
                  <a:pt x="0" y="64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54260" y="3038332"/>
            <a:ext cx="3693971" cy="2905154"/>
          </a:xfrm>
          <a:custGeom>
            <a:avLst/>
            <a:gdLst/>
            <a:ahLst/>
            <a:cxnLst/>
            <a:rect l="l" t="t" r="r" b="b"/>
            <a:pathLst>
              <a:path w="3693971" h="2905154">
                <a:moveTo>
                  <a:pt x="0" y="0"/>
                </a:moveTo>
                <a:lnTo>
                  <a:pt x="3693971" y="0"/>
                </a:lnTo>
                <a:lnTo>
                  <a:pt x="3693971" y="2905154"/>
                </a:lnTo>
                <a:lnTo>
                  <a:pt x="0" y="290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231" y="3049171"/>
            <a:ext cx="3599339" cy="2832578"/>
          </a:xfrm>
          <a:custGeom>
            <a:avLst/>
            <a:gdLst/>
            <a:ahLst/>
            <a:cxnLst/>
            <a:rect l="l" t="t" r="r" b="b"/>
            <a:pathLst>
              <a:path w="3599339" h="2832578">
                <a:moveTo>
                  <a:pt x="0" y="0"/>
                </a:moveTo>
                <a:lnTo>
                  <a:pt x="3599339" y="0"/>
                </a:lnTo>
                <a:lnTo>
                  <a:pt x="3599339" y="2832578"/>
                </a:lnTo>
                <a:lnTo>
                  <a:pt x="0" y="283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1136" y="6143712"/>
            <a:ext cx="4835640" cy="313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]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초기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데이터로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학습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시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정확도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39.25%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SMOTE를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증폭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후 : 40.42%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555760" y="3767772"/>
            <a:ext cx="6529102" cy="5509791"/>
          </a:xfrm>
          <a:custGeom>
            <a:avLst/>
            <a:gdLst/>
            <a:ahLst/>
            <a:cxnLst/>
            <a:rect l="l" t="t" r="r" b="b"/>
            <a:pathLst>
              <a:path w="6529102" h="5509791">
                <a:moveTo>
                  <a:pt x="0" y="0"/>
                </a:moveTo>
                <a:lnTo>
                  <a:pt x="6529102" y="0"/>
                </a:lnTo>
                <a:lnTo>
                  <a:pt x="6529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6411" y="2803696"/>
            <a:ext cx="725517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예측 DNN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99A427B-3617-4B7F-A106-F2077B2F5493}"/>
              </a:ext>
            </a:extLst>
          </p:cNvPr>
          <p:cNvSpPr txBox="1"/>
          <p:nvPr/>
        </p:nvSpPr>
        <p:spPr>
          <a:xfrm>
            <a:off x="10896600" y="4686300"/>
            <a:ext cx="4835640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 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=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종속변수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관객수</a:t>
            </a:r>
            <a:r>
              <a:rPr lang="en-US" altLang="ko-KR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_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006287" y="4725471"/>
            <a:ext cx="11099991" cy="836057"/>
          </a:xfrm>
          <a:custGeom>
            <a:avLst/>
            <a:gdLst/>
            <a:ahLst/>
            <a:cxnLst/>
            <a:rect l="l" t="t" r="r" b="b"/>
            <a:pathLst>
              <a:path w="11099991" h="836057">
                <a:moveTo>
                  <a:pt x="0" y="0"/>
                </a:moveTo>
                <a:lnTo>
                  <a:pt x="11099991" y="0"/>
                </a:lnTo>
                <a:lnTo>
                  <a:pt x="11099991" y="836058"/>
                </a:lnTo>
                <a:lnTo>
                  <a:pt x="0" y="8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957" y="6034309"/>
            <a:ext cx="5376961" cy="516590"/>
          </a:xfrm>
          <a:custGeom>
            <a:avLst/>
            <a:gdLst/>
            <a:ahLst/>
            <a:cxnLst/>
            <a:rect l="l" t="t" r="r" b="b"/>
            <a:pathLst>
              <a:path w="5376961" h="516590">
                <a:moveTo>
                  <a:pt x="0" y="0"/>
                </a:moveTo>
                <a:lnTo>
                  <a:pt x="5376960" y="0"/>
                </a:lnTo>
                <a:lnTo>
                  <a:pt x="5376960" y="516590"/>
                </a:lnTo>
                <a:lnTo>
                  <a:pt x="0" y="51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846300"/>
            <a:ext cx="3384906" cy="3116590"/>
          </a:xfrm>
          <a:custGeom>
            <a:avLst/>
            <a:gdLst/>
            <a:ahLst/>
            <a:cxnLst/>
            <a:rect l="l" t="t" r="r" b="b"/>
            <a:pathLst>
              <a:path w="3384906" h="3116590">
                <a:moveTo>
                  <a:pt x="0" y="0"/>
                </a:moveTo>
                <a:lnTo>
                  <a:pt x="3384906" y="0"/>
                </a:lnTo>
                <a:lnTo>
                  <a:pt x="3384906" y="3116590"/>
                </a:lnTo>
                <a:lnTo>
                  <a:pt x="0" y="311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281588" y="5691409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4600" y="3200670"/>
            <a:ext cx="5319159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493371" y="4429151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3034625"/>
            <a:ext cx="515075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4697" y="3925451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8433" y="2946958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22222" y="5642266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014692" y="4644241"/>
            <a:ext cx="11019493" cy="814946"/>
          </a:xfrm>
          <a:custGeom>
            <a:avLst/>
            <a:gdLst/>
            <a:ahLst/>
            <a:cxnLst/>
            <a:rect l="l" t="t" r="r" b="b"/>
            <a:pathLst>
              <a:path w="11019493" h="814946">
                <a:moveTo>
                  <a:pt x="0" y="0"/>
                </a:moveTo>
                <a:lnTo>
                  <a:pt x="11019493" y="0"/>
                </a:lnTo>
                <a:lnTo>
                  <a:pt x="11019493" y="814946"/>
                </a:lnTo>
                <a:lnTo>
                  <a:pt x="0" y="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6462" y="5961783"/>
            <a:ext cx="5423426" cy="602603"/>
          </a:xfrm>
          <a:custGeom>
            <a:avLst/>
            <a:gdLst/>
            <a:ahLst/>
            <a:cxnLst/>
            <a:rect l="l" t="t" r="r" b="b"/>
            <a:pathLst>
              <a:path w="5423426" h="602603">
                <a:moveTo>
                  <a:pt x="0" y="0"/>
                </a:moveTo>
                <a:lnTo>
                  <a:pt x="5423426" y="0"/>
                </a:lnTo>
                <a:lnTo>
                  <a:pt x="5423426" y="602603"/>
                </a:lnTo>
                <a:lnTo>
                  <a:pt x="0" y="60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0141" y="6954911"/>
            <a:ext cx="3130121" cy="2751595"/>
          </a:xfrm>
          <a:custGeom>
            <a:avLst/>
            <a:gdLst/>
            <a:ahLst/>
            <a:cxnLst/>
            <a:rect l="l" t="t" r="r" b="b"/>
            <a:pathLst>
              <a:path w="3130121" h="2751595">
                <a:moveTo>
                  <a:pt x="0" y="0"/>
                </a:moveTo>
                <a:lnTo>
                  <a:pt x="3130121" y="0"/>
                </a:lnTo>
                <a:lnTo>
                  <a:pt x="3130121" y="2751594"/>
                </a:lnTo>
                <a:lnTo>
                  <a:pt x="0" y="275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41.50%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0800" y="3200670"/>
            <a:ext cx="525136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467551" y="3369707"/>
            <a:ext cx="3729003" cy="5636143"/>
          </a:xfrm>
          <a:custGeom>
            <a:avLst/>
            <a:gdLst/>
            <a:ahLst/>
            <a:cxnLst/>
            <a:rect l="l" t="t" r="r" b="b"/>
            <a:pathLst>
              <a:path w="3729003" h="5636143">
                <a:moveTo>
                  <a:pt x="0" y="0"/>
                </a:moveTo>
                <a:lnTo>
                  <a:pt x="3729003" y="0"/>
                </a:lnTo>
                <a:lnTo>
                  <a:pt x="3729003" y="5636143"/>
                </a:lnTo>
                <a:lnTo>
                  <a:pt x="0" y="563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96" y="3369707"/>
            <a:ext cx="5490677" cy="5776055"/>
          </a:xfrm>
          <a:custGeom>
            <a:avLst/>
            <a:gdLst/>
            <a:ahLst/>
            <a:cxnLst/>
            <a:rect l="l" t="t" r="r" b="b"/>
            <a:pathLst>
              <a:path w="5490677" h="5776055">
                <a:moveTo>
                  <a:pt x="0" y="0"/>
                </a:moveTo>
                <a:lnTo>
                  <a:pt x="5490677" y="0"/>
                </a:lnTo>
                <a:lnTo>
                  <a:pt x="5490677" y="5776055"/>
                </a:lnTo>
                <a:lnTo>
                  <a:pt x="0" y="577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19377" y="5482967"/>
            <a:ext cx="928620" cy="9286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73" y="3777207"/>
            <a:ext cx="6219471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20개의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장르가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스크린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개봉전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손익분기점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등급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4개의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88573" y="6662012"/>
            <a:ext cx="6219471" cy="1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입력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726"/>
              </a:lnSpc>
            </a:pP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예측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39D53-7CA2-4D4F-AA22-6F5B87EC9F54}"/>
              </a:ext>
            </a:extLst>
          </p:cNvPr>
          <p:cNvSpPr/>
          <p:nvPr/>
        </p:nvSpPr>
        <p:spPr>
          <a:xfrm>
            <a:off x="1219200" y="4381500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F8395-848E-46BD-8A40-0E3C3F1B7EB9}"/>
              </a:ext>
            </a:extLst>
          </p:cNvPr>
          <p:cNvSpPr/>
          <p:nvPr/>
        </p:nvSpPr>
        <p:spPr>
          <a:xfrm>
            <a:off x="1219200" y="5374081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255B9-19F5-466D-8B96-2444430D6F5E}"/>
              </a:ext>
            </a:extLst>
          </p:cNvPr>
          <p:cNvSpPr/>
          <p:nvPr/>
        </p:nvSpPr>
        <p:spPr>
          <a:xfrm>
            <a:off x="1219200" y="6368319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F1F5E-5AE1-409F-B002-3E78DB28A60E}"/>
              </a:ext>
            </a:extLst>
          </p:cNvPr>
          <p:cNvSpPr/>
          <p:nvPr/>
        </p:nvSpPr>
        <p:spPr>
          <a:xfrm>
            <a:off x="1219200" y="7362557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8F0E63-CE96-4EDB-BCCC-53F339BCF37C}"/>
              </a:ext>
            </a:extLst>
          </p:cNvPr>
          <p:cNvSpPr/>
          <p:nvPr/>
        </p:nvSpPr>
        <p:spPr>
          <a:xfrm>
            <a:off x="7564634" y="7647156"/>
            <a:ext cx="3305461" cy="686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8612B-9851-4FD1-A4C1-DA321F9E446B}"/>
              </a:ext>
            </a:extLst>
          </p:cNvPr>
          <p:cNvSpPr txBox="1"/>
          <p:nvPr/>
        </p:nvSpPr>
        <p:spPr>
          <a:xfrm>
            <a:off x="821865" y="3750474"/>
            <a:ext cx="413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</a:t>
            </a:r>
            <a:endParaRPr lang="ko-KR" altLang="en-US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5D365-44EE-462C-BA5F-66E54248035C}"/>
              </a:ext>
            </a:extLst>
          </p:cNvPr>
          <p:cNvSpPr txBox="1"/>
          <p:nvPr/>
        </p:nvSpPr>
        <p:spPr>
          <a:xfrm>
            <a:off x="7125093" y="7062381"/>
            <a:ext cx="41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374" y="3532786"/>
            <a:ext cx="23892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결과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944151" y="3599461"/>
          <a:ext cx="11044475" cy="4623360"/>
        </p:xfrm>
        <a:graphic>
          <a:graphicData uri="http://schemas.openxmlformats.org/drawingml/2006/table">
            <a:tbl>
              <a:tblPr/>
              <a:tblGrid>
                <a:gridCol w="322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수와 관객 수 사이의 상관계수 0.4 양의 상관관계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수가 증가할수록 관객 수가 증가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드라마와 애니메이션은 개봉작 수가 가장  많아 대중적인 장르로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사극 장르는 개봉작 수는 적지만 평균 관객 수가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016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여름 (7~8월) 시즌에는 관객 수 증가 경향이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1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11월과 연말에 개봉작이 집중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19973" y="3583456"/>
          <a:ext cx="11892831" cy="4931052"/>
        </p:xfrm>
        <a:graphic>
          <a:graphicData uri="http://schemas.openxmlformats.org/drawingml/2006/table">
            <a:tbl>
              <a:tblPr/>
              <a:tblGrid>
                <a:gridCol w="3219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계절별 트렌드와 장르 선호도를 분석하여 맞춤형 영화 제작 및 마케팅 전략 마련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집중도가 높은 장르 (사극)와 시기(11월, 연말)를 활용한 배급 전략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예측 결과를 기반으로 개봉 시기와 장르 선정에 대한 의사 결정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증폭을 통해 모델의 정확도와 신뢰도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14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양 확대 및 새로운 변수 생성으로 예측 정확도를 높이는 연구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70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트렌드 영화 ,지역별 영화 관람 패턴 등 외부 데이터를 결합하여 보다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풍부한 인사이트 도출 가능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516781"/>
            <a:ext cx="238922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시사점 및 개선방안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53017" y="551839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02125" y="3848862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267" y="5808905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4381500"/>
            <a:ext cx="12979809" cy="3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산업은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선호와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변화에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민감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따른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간의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증명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7353822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59"/>
              </a:lnSpc>
              <a:spcBef>
                <a:spcPct val="0"/>
              </a:spcBef>
            </a:pP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배경</a:t>
            </a:r>
            <a:endParaRPr lang="en-US" altLang="ko-KR" sz="72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EDF972D-2441-73CF-F226-8FB20F1EE2A1}"/>
              </a:ext>
            </a:extLst>
          </p:cNvPr>
          <p:cNvSpPr txBox="1"/>
          <p:nvPr/>
        </p:nvSpPr>
        <p:spPr>
          <a:xfrm>
            <a:off x="2408596" y="3129840"/>
            <a:ext cx="1008859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3619500"/>
            <a:ext cx="13566745" cy="453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</a:p>
          <a:p>
            <a:pPr algn="l">
              <a:lnSpc>
                <a:spcPts val="7296"/>
              </a:lnSpc>
            </a:pP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인사이트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제공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altLang="ko-KR" sz="70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  <a:endParaRPr lang="en-US" sz="7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3459991" y="5255403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7068158" y="5255403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0729974" y="5255403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5873" y="3898194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73915" y="3898194"/>
            <a:ext cx="3008893" cy="30088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07156" y="3898194"/>
            <a:ext cx="3008893" cy="30088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40398" y="3898194"/>
            <a:ext cx="3008893" cy="30088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954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1월 13일, 14일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수집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평점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웹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크롤링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349419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15일 ~ 17일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전처리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</a:p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092553" y="7147214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17일 ~ 22일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계절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관객수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DNN학습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83820" y="7192836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22일 ~ 23일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예측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6971" y="5230060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2685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93954" y="5193153"/>
            <a:ext cx="2808740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640689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9362" y="5193152"/>
            <a:ext cx="277394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04578" y="444249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11047" y="5114092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75434" y="441365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BB66AC7-7EEC-4032-8A8D-3405ADFE239E}"/>
              </a:ext>
            </a:extLst>
          </p:cNvPr>
          <p:cNvGrpSpPr/>
          <p:nvPr/>
        </p:nvGrpSpPr>
        <p:grpSpPr>
          <a:xfrm rot="5400000">
            <a:off x="14387783" y="5258107"/>
            <a:ext cx="418974" cy="294474"/>
            <a:chOff x="0" y="0"/>
            <a:chExt cx="812800" cy="571273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9EFA5DB-57CB-43FE-BEF5-B3D0FC04A42B}"/>
                </a:ext>
              </a:extLst>
            </p:cNvPr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A6E5C862-48FB-45E1-A9EB-9F63D46CE18F}"/>
                </a:ext>
              </a:extLst>
            </p:cNvPr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478CA0F8-3DFA-4E72-A242-5FBCBEBF5BE3}"/>
              </a:ext>
            </a:extLst>
          </p:cNvPr>
          <p:cNvGrpSpPr/>
          <p:nvPr/>
        </p:nvGrpSpPr>
        <p:grpSpPr>
          <a:xfrm>
            <a:off x="14893407" y="3900898"/>
            <a:ext cx="3008893" cy="3008893"/>
            <a:chOff x="0" y="0"/>
            <a:chExt cx="812800" cy="812800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210B3799-C88A-45F9-B76D-9CFB3F5548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07399444-EF5C-4E2D-B9DB-1EC8E3C831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34">
            <a:extLst>
              <a:ext uri="{FF2B5EF4-FFF2-40B4-BE49-F238E27FC236}">
                <a16:creationId xmlns:a16="http://schemas.microsoft.com/office/drawing/2014/main" id="{98E0A864-9460-4638-925F-35A5773412F6}"/>
              </a:ext>
            </a:extLst>
          </p:cNvPr>
          <p:cNvSpPr txBox="1"/>
          <p:nvPr/>
        </p:nvSpPr>
        <p:spPr>
          <a:xfrm>
            <a:off x="15141629" y="7195540"/>
            <a:ext cx="269075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23일 ~ 24일</a:t>
            </a:r>
          </a:p>
          <a:p>
            <a:pPr algn="ctr">
              <a:lnSpc>
                <a:spcPts val="2816"/>
              </a:lnSpc>
            </a:pP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구현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TextBox 42">
            <a:extLst>
              <a:ext uri="{FF2B5EF4-FFF2-40B4-BE49-F238E27FC236}">
                <a16:creationId xmlns:a16="http://schemas.microsoft.com/office/drawing/2014/main" id="{9EF73C75-1367-442A-8784-DA9F0FFAF2F4}"/>
              </a:ext>
            </a:extLst>
          </p:cNvPr>
          <p:cNvSpPr txBox="1"/>
          <p:nvPr/>
        </p:nvSpPr>
        <p:spPr>
          <a:xfrm>
            <a:off x="15209182" y="4434132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05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00B6C848-C633-4D94-9EDA-73AA1FC54166}"/>
              </a:ext>
            </a:extLst>
          </p:cNvPr>
          <p:cNvSpPr txBox="1"/>
          <p:nvPr/>
        </p:nvSpPr>
        <p:spPr>
          <a:xfrm>
            <a:off x="15002345" y="5114092"/>
            <a:ext cx="266573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웹</a:t>
            </a:r>
            <a:r>
              <a:rPr lang="en-US" altLang="ko-KR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791977" y="2791016"/>
            <a:ext cx="10704047" cy="7296227"/>
          </a:xfrm>
          <a:custGeom>
            <a:avLst/>
            <a:gdLst/>
            <a:ahLst/>
            <a:cxnLst/>
            <a:rect l="l" t="t" r="r" b="b"/>
            <a:pathLst>
              <a:path w="10704047" h="7296227">
                <a:moveTo>
                  <a:pt x="0" y="0"/>
                </a:moveTo>
                <a:lnTo>
                  <a:pt x="10704046" y="0"/>
                </a:lnTo>
                <a:lnTo>
                  <a:pt x="10704046" y="7296227"/>
                </a:lnTo>
                <a:lnTo>
                  <a:pt x="0" y="729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3" b="-6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1890" y="2969597"/>
            <a:ext cx="14224220" cy="954007"/>
            <a:chOff x="0" y="0"/>
            <a:chExt cx="3746297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297" cy="251261"/>
            </a:xfrm>
            <a:custGeom>
              <a:avLst/>
              <a:gdLst/>
              <a:ahLst/>
              <a:cxnLst/>
              <a:rect l="l" t="t" r="r" b="b"/>
              <a:pathLst>
                <a:path w="3746297" h="251261">
                  <a:moveTo>
                    <a:pt x="8164" y="0"/>
                  </a:moveTo>
                  <a:lnTo>
                    <a:pt x="3738133" y="0"/>
                  </a:lnTo>
                  <a:cubicBezTo>
                    <a:pt x="3740298" y="0"/>
                    <a:pt x="3742375" y="860"/>
                    <a:pt x="3743906" y="2391"/>
                  </a:cubicBezTo>
                  <a:cubicBezTo>
                    <a:pt x="3745437" y="3922"/>
                    <a:pt x="3746297" y="5999"/>
                    <a:pt x="3746297" y="8164"/>
                  </a:cubicBezTo>
                  <a:lnTo>
                    <a:pt x="3746297" y="243097"/>
                  </a:lnTo>
                  <a:cubicBezTo>
                    <a:pt x="3746297" y="245262"/>
                    <a:pt x="3745437" y="247339"/>
                    <a:pt x="3743906" y="248870"/>
                  </a:cubicBezTo>
                  <a:cubicBezTo>
                    <a:pt x="3742375" y="250401"/>
                    <a:pt x="3740298" y="251261"/>
                    <a:pt x="3738133" y="251261"/>
                  </a:cubicBezTo>
                  <a:lnTo>
                    <a:pt x="8164" y="251261"/>
                  </a:lnTo>
                  <a:cubicBezTo>
                    <a:pt x="5999" y="251261"/>
                    <a:pt x="3922" y="250401"/>
                    <a:pt x="2391" y="248870"/>
                  </a:cubicBezTo>
                  <a:cubicBezTo>
                    <a:pt x="860" y="247339"/>
                    <a:pt x="0" y="245262"/>
                    <a:pt x="0" y="243097"/>
                  </a:cubicBezTo>
                  <a:lnTo>
                    <a:pt x="0" y="8164"/>
                  </a:lnTo>
                  <a:cubicBezTo>
                    <a:pt x="0" y="5999"/>
                    <a:pt x="860" y="3922"/>
                    <a:pt x="2391" y="2391"/>
                  </a:cubicBezTo>
                  <a:cubicBezTo>
                    <a:pt x="3922" y="860"/>
                    <a:pt x="5999" y="0"/>
                    <a:pt x="816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46297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KOFIC </a:t>
              </a:r>
              <a:r>
                <a:rPr lang="en-US" sz="2500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영화진흥위원회</a:t>
              </a: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: https://www.kofic.or.kr/kofic/business/main/main.do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31890" y="4561779"/>
            <a:ext cx="14224220" cy="4302827"/>
          </a:xfrm>
          <a:custGeom>
            <a:avLst/>
            <a:gdLst/>
            <a:ahLst/>
            <a:cxnLst/>
            <a:rect l="l" t="t" r="r" b="b"/>
            <a:pathLst>
              <a:path w="14224220" h="4302827">
                <a:moveTo>
                  <a:pt x="0" y="0"/>
                </a:moveTo>
                <a:lnTo>
                  <a:pt x="14224220" y="0"/>
                </a:lnTo>
                <a:lnTo>
                  <a:pt x="14224220" y="4302827"/>
                </a:lnTo>
                <a:lnTo>
                  <a:pt x="0" y="430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453922" y="2891828"/>
            <a:ext cx="5775220" cy="954007"/>
            <a:chOff x="0" y="0"/>
            <a:chExt cx="1521046" cy="25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1046" cy="251261"/>
            </a:xfrm>
            <a:custGeom>
              <a:avLst/>
              <a:gdLst/>
              <a:ahLst/>
              <a:cxnLst/>
              <a:rect l="l" t="t" r="r" b="b"/>
              <a:pathLst>
                <a:path w="1521046" h="251261">
                  <a:moveTo>
                    <a:pt x="20108" y="0"/>
                  </a:moveTo>
                  <a:lnTo>
                    <a:pt x="1500938" y="0"/>
                  </a:lnTo>
                  <a:cubicBezTo>
                    <a:pt x="1506271" y="0"/>
                    <a:pt x="1511385" y="2119"/>
                    <a:pt x="1515156" y="5890"/>
                  </a:cubicBezTo>
                  <a:cubicBezTo>
                    <a:pt x="1518927" y="9661"/>
                    <a:pt x="1521046" y="14775"/>
                    <a:pt x="1521046" y="20108"/>
                  </a:cubicBezTo>
                  <a:lnTo>
                    <a:pt x="1521046" y="231153"/>
                  </a:lnTo>
                  <a:cubicBezTo>
                    <a:pt x="1521046" y="236486"/>
                    <a:pt x="1518927" y="241601"/>
                    <a:pt x="1515156" y="245372"/>
                  </a:cubicBezTo>
                  <a:cubicBezTo>
                    <a:pt x="1511385" y="249143"/>
                    <a:pt x="1506271" y="251261"/>
                    <a:pt x="1500938" y="251261"/>
                  </a:cubicBezTo>
                  <a:lnTo>
                    <a:pt x="20108" y="251261"/>
                  </a:lnTo>
                  <a:cubicBezTo>
                    <a:pt x="14775" y="251261"/>
                    <a:pt x="9661" y="249143"/>
                    <a:pt x="5890" y="245372"/>
                  </a:cubicBezTo>
                  <a:cubicBezTo>
                    <a:pt x="2119" y="241601"/>
                    <a:pt x="0" y="236486"/>
                    <a:pt x="0" y="231153"/>
                  </a:cubicBezTo>
                  <a:lnTo>
                    <a:pt x="0" y="20108"/>
                  </a:lnTo>
                  <a:cubicBezTo>
                    <a:pt x="0" y="14775"/>
                    <a:pt x="2119" y="9661"/>
                    <a:pt x="5890" y="5890"/>
                  </a:cubicBezTo>
                  <a:cubicBezTo>
                    <a:pt x="9661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21046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naver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: https://www.naver.com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3922" y="4036800"/>
            <a:ext cx="5530146" cy="5928056"/>
          </a:xfrm>
          <a:custGeom>
            <a:avLst/>
            <a:gdLst/>
            <a:ahLst/>
            <a:cxnLst/>
            <a:rect l="l" t="t" r="r" b="b"/>
            <a:pathLst>
              <a:path w="5530146" h="5928056">
                <a:moveTo>
                  <a:pt x="0" y="0"/>
                </a:moveTo>
                <a:lnTo>
                  <a:pt x="5530146" y="0"/>
                </a:lnTo>
                <a:lnTo>
                  <a:pt x="5530146" y="5928056"/>
                </a:lnTo>
                <a:lnTo>
                  <a:pt x="0" y="59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9734" y="2891828"/>
            <a:ext cx="1853880" cy="954007"/>
            <a:chOff x="0" y="0"/>
            <a:chExt cx="488265" cy="251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169734" y="4036800"/>
            <a:ext cx="6056812" cy="6013316"/>
          </a:xfrm>
          <a:custGeom>
            <a:avLst/>
            <a:gdLst/>
            <a:ahLst/>
            <a:cxnLst/>
            <a:rect l="l" t="t" r="r" b="b"/>
            <a:pathLst>
              <a:path w="6056812" h="6013316">
                <a:moveTo>
                  <a:pt x="0" y="0"/>
                </a:moveTo>
                <a:lnTo>
                  <a:pt x="6056812" y="0"/>
                </a:lnTo>
                <a:lnTo>
                  <a:pt x="6056812" y="6013316"/>
                </a:lnTo>
                <a:lnTo>
                  <a:pt x="0" y="601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4122060"/>
            <a:ext cx="8627415" cy="5866642"/>
          </a:xfrm>
          <a:custGeom>
            <a:avLst/>
            <a:gdLst/>
            <a:ahLst/>
            <a:cxnLst/>
            <a:rect l="l" t="t" r="r" b="b"/>
            <a:pathLst>
              <a:path w="8627415" h="5866642">
                <a:moveTo>
                  <a:pt x="0" y="0"/>
                </a:moveTo>
                <a:lnTo>
                  <a:pt x="8627415" y="0"/>
                </a:lnTo>
                <a:lnTo>
                  <a:pt x="8627415" y="5866642"/>
                </a:lnTo>
                <a:lnTo>
                  <a:pt x="0" y="5866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94083" y="2891828"/>
            <a:ext cx="8515871" cy="954007"/>
            <a:chOff x="0" y="0"/>
            <a:chExt cx="2242863" cy="251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2863" cy="251261"/>
            </a:xfrm>
            <a:custGeom>
              <a:avLst/>
              <a:gdLst/>
              <a:ahLst/>
              <a:cxnLst/>
              <a:rect l="l" t="t" r="r" b="b"/>
              <a:pathLst>
                <a:path w="2242863" h="251261">
                  <a:moveTo>
                    <a:pt x="13637" y="0"/>
                  </a:moveTo>
                  <a:lnTo>
                    <a:pt x="2229226" y="0"/>
                  </a:lnTo>
                  <a:cubicBezTo>
                    <a:pt x="2232843" y="0"/>
                    <a:pt x="2236312" y="1437"/>
                    <a:pt x="2238869" y="3994"/>
                  </a:cubicBezTo>
                  <a:cubicBezTo>
                    <a:pt x="2241426" y="6551"/>
                    <a:pt x="2242863" y="10020"/>
                    <a:pt x="2242863" y="13637"/>
                  </a:cubicBezTo>
                  <a:lnTo>
                    <a:pt x="2242863" y="237624"/>
                  </a:lnTo>
                  <a:cubicBezTo>
                    <a:pt x="2242863" y="241241"/>
                    <a:pt x="2241426" y="244710"/>
                    <a:pt x="2238869" y="247267"/>
                  </a:cubicBezTo>
                  <a:cubicBezTo>
                    <a:pt x="2236312" y="249824"/>
                    <a:pt x="2232843" y="251261"/>
                    <a:pt x="2229226" y="251261"/>
                  </a:cubicBezTo>
                  <a:lnTo>
                    <a:pt x="13637" y="251261"/>
                  </a:lnTo>
                  <a:cubicBezTo>
                    <a:pt x="10020" y="251261"/>
                    <a:pt x="6551" y="249824"/>
                    <a:pt x="3994" y="247267"/>
                  </a:cubicBezTo>
                  <a:cubicBezTo>
                    <a:pt x="1437" y="244710"/>
                    <a:pt x="0" y="241241"/>
                    <a:pt x="0" y="237624"/>
                  </a:cubicBezTo>
                  <a:lnTo>
                    <a:pt x="0" y="13637"/>
                  </a:lnTo>
                  <a:cubicBezTo>
                    <a:pt x="0" y="10020"/>
                    <a:pt x="1437" y="6551"/>
                    <a:pt x="3994" y="3994"/>
                  </a:cubicBezTo>
                  <a:cubicBezTo>
                    <a:pt x="6551" y="1437"/>
                    <a:pt x="10020" y="0"/>
                    <a:pt x="13637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4286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cine21 : http://www.cine21.com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85700" y="4069912"/>
            <a:ext cx="5327104" cy="5860882"/>
          </a:xfrm>
          <a:custGeom>
            <a:avLst/>
            <a:gdLst/>
            <a:ahLst/>
            <a:cxnLst/>
            <a:rect l="l" t="t" r="r" b="b"/>
            <a:pathLst>
              <a:path w="5327104" h="5860882">
                <a:moveTo>
                  <a:pt x="0" y="0"/>
                </a:moveTo>
                <a:lnTo>
                  <a:pt x="5327104" y="0"/>
                </a:lnTo>
                <a:lnTo>
                  <a:pt x="5327104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5700" y="2891828"/>
            <a:ext cx="1853880" cy="954007"/>
            <a:chOff x="0" y="0"/>
            <a:chExt cx="488265" cy="251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1363</Words>
  <Application>Microsoft Office PowerPoint</Application>
  <PresentationFormat>사용자 지정</PresentationFormat>
  <Paragraphs>245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맑은 고딕</vt:lpstr>
      <vt:lpstr>TDTD순고딕</vt:lpstr>
      <vt:lpstr>윤고딕 Light</vt:lpstr>
      <vt:lpstr>윤고딕 Bold</vt:lpstr>
      <vt:lpstr>각진펜 Bold</vt:lpstr>
      <vt:lpstr>Arial</vt:lpstr>
      <vt:lpstr>TDTD한강고딕</vt:lpstr>
      <vt:lpstr>Calibri</vt:lpstr>
      <vt:lpstr>윤고딕 Semi-Bold</vt:lpstr>
      <vt:lpstr>각진펜</vt:lpstr>
      <vt:lpstr>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dc:creator>user</dc:creator>
  <cp:lastModifiedBy>201-23</cp:lastModifiedBy>
  <cp:revision>42</cp:revision>
  <dcterms:created xsi:type="dcterms:W3CDTF">2006-08-16T00:00:00Z</dcterms:created>
  <dcterms:modified xsi:type="dcterms:W3CDTF">2025-01-27T02:50:54Z</dcterms:modified>
  <dc:identifier>DAGcbWH99_4</dc:identifier>
</cp:coreProperties>
</file>